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34" r:id="rId2"/>
    <p:sldMasterId id="2147483989" r:id="rId3"/>
  </p:sldMasterIdLst>
  <p:notesMasterIdLst>
    <p:notesMasterId r:id="rId22"/>
  </p:notesMasterIdLst>
  <p:handoutMasterIdLst>
    <p:handoutMasterId r:id="rId23"/>
  </p:handoutMasterIdLst>
  <p:sldIdLst>
    <p:sldId id="2231" r:id="rId4"/>
    <p:sldId id="2264" r:id="rId5"/>
    <p:sldId id="2266" r:id="rId6"/>
    <p:sldId id="2265" r:id="rId7"/>
    <p:sldId id="2280" r:id="rId8"/>
    <p:sldId id="2269" r:id="rId9"/>
    <p:sldId id="2270" r:id="rId10"/>
    <p:sldId id="2271" r:id="rId11"/>
    <p:sldId id="2272" r:id="rId12"/>
    <p:sldId id="2273" r:id="rId13"/>
    <p:sldId id="2274" r:id="rId14"/>
    <p:sldId id="2275" r:id="rId15"/>
    <p:sldId id="2276" r:id="rId16"/>
    <p:sldId id="2277" r:id="rId17"/>
    <p:sldId id="2278" r:id="rId18"/>
    <p:sldId id="2268" r:id="rId19"/>
    <p:sldId id="2263" r:id="rId20"/>
    <p:sldId id="2279" r:id="rId21"/>
  </p:sldIdLst>
  <p:sldSz cx="9144000" cy="6858000" type="screen4x3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1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02B"/>
    <a:srgbClr val="004821"/>
    <a:srgbClr val="FFFF99"/>
    <a:srgbClr val="003618"/>
    <a:srgbClr val="C6D34D"/>
    <a:srgbClr val="9BDA46"/>
    <a:srgbClr val="F0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0012" autoAdjust="0"/>
  </p:normalViewPr>
  <p:slideViewPr>
    <p:cSldViewPr>
      <p:cViewPr varScale="1">
        <p:scale>
          <a:sx n="115" d="100"/>
          <a:sy n="115" d="100"/>
        </p:scale>
        <p:origin x="1770" y="126"/>
      </p:cViewPr>
      <p:guideLst>
        <p:guide orient="horz" pos="2160"/>
        <p:guide pos="5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AC8E7-54E4-42E7-BD35-6AC0A8266A40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Законодательство (Бюджетный кодекс, КоАП РФ, иные законы), </a:t>
          </a:r>
          <a:r>
            <a:rPr lang="ru-RU" sz="2000" dirty="0" smtClean="0">
              <a:solidFill>
                <a:srgbClr val="FF0000"/>
              </a:solidFill>
            </a:rPr>
            <a:t>384-ФЗ, 521-ФЗ о внесении изменений в Бюджетный кодекс Российской Федерации</a:t>
          </a:r>
          <a:endParaRPr lang="ru-RU" sz="2000" dirty="0">
            <a:solidFill>
              <a:srgbClr val="FF0000"/>
            </a:solidFill>
          </a:endParaRPr>
        </a:p>
      </dgm:t>
    </dgm:pt>
    <dgm:pt modelId="{7E2CD719-8C23-4DEE-AB0B-3CFA96D52BA1}" type="parTrans" cxnId="{0889E70D-22C6-4610-A97E-2A0CBAF4C703}">
      <dgm:prSet/>
      <dgm:spPr/>
      <dgm:t>
        <a:bodyPr/>
        <a:lstStyle/>
        <a:p>
          <a:endParaRPr lang="ru-RU"/>
        </a:p>
      </dgm:t>
    </dgm:pt>
    <dgm:pt modelId="{03AB3045-DAED-4159-A15C-D0A4AB28AF2E}" type="sibTrans" cxnId="{0889E70D-22C6-4610-A97E-2A0CBAF4C703}">
      <dgm:prSet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</a:t>
          </a:r>
          <a:endParaRPr lang="ru-RU" sz="3600" b="1" dirty="0">
            <a:solidFill>
              <a:schemeClr val="tx1"/>
            </a:solidFill>
          </a:endParaRPr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Стандарты внутреннего государственного (муниципального) финансового контроля и ВФА, их совершенствование (уточнение)</a:t>
          </a:r>
          <a:endParaRPr lang="ru-RU" sz="20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III</a:t>
          </a:r>
          <a:endParaRPr lang="ru-RU" sz="2400" b="1" dirty="0">
            <a:solidFill>
              <a:schemeClr val="tx1"/>
            </a:solidFill>
          </a:endParaRPr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Методические разъяснения  и НПА Минфина России</a:t>
          </a:r>
          <a:endParaRPr lang="ru-RU" sz="2000" dirty="0"/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aseline="0" dirty="0" smtClean="0">
              <a:solidFill>
                <a:schemeClr val="tx1"/>
              </a:solidFill>
            </a:rPr>
            <a:t>I</a:t>
          </a:r>
          <a:endParaRPr lang="ru-RU" baseline="0" dirty="0">
            <a:solidFill>
              <a:schemeClr val="tx1"/>
            </a:solidFill>
          </a:endParaRPr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F6273D1C-DE44-46A3-A48F-6416002E80FE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Ведомственные стандарты органов внутреннего Г(М)ФК</a:t>
          </a:r>
          <a:endParaRPr lang="ru-RU" sz="2000" dirty="0"/>
        </a:p>
      </dgm:t>
    </dgm:pt>
    <dgm:pt modelId="{2DA4638B-26F6-486F-BAC9-55C5935A844B}" type="sibTrans" cxnId="{CEC5FE63-F2F3-48BD-AE3D-85FE654F7C22}">
      <dgm:prSet/>
      <dgm:spPr/>
      <dgm:t>
        <a:bodyPr/>
        <a:lstStyle/>
        <a:p>
          <a:endParaRPr lang="ru-RU"/>
        </a:p>
      </dgm:t>
    </dgm:pt>
    <dgm:pt modelId="{6C4C23D1-E0B4-4773-AFB6-1ECA4261E833}" type="parTrans" cxnId="{CEC5FE63-F2F3-48BD-AE3D-85FE654F7C22}">
      <dgm:prSet/>
      <dgm:spPr/>
      <dgm:t>
        <a:bodyPr/>
        <a:lstStyle/>
        <a:p>
          <a:endParaRPr lang="ru-RU"/>
        </a:p>
      </dgm:t>
    </dgm:pt>
    <dgm:pt modelId="{86AE0714-768A-4961-95AA-FCD1AE822C27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Ведомственные акты по внутреннему финансовому аудиту</a:t>
          </a:r>
          <a:endParaRPr lang="ru-RU" sz="2000" dirty="0"/>
        </a:p>
      </dgm:t>
    </dgm:pt>
    <dgm:pt modelId="{87098F74-072B-4F52-8EF8-81A76E34F7E2}" type="parTrans" cxnId="{0AE47F26-E220-4F37-9B35-9C305424783D}">
      <dgm:prSet/>
      <dgm:spPr/>
      <dgm:t>
        <a:bodyPr/>
        <a:lstStyle/>
        <a:p>
          <a:endParaRPr lang="ru-RU"/>
        </a:p>
      </dgm:t>
    </dgm:pt>
    <dgm:pt modelId="{EDEE65E5-CE9A-4C32-B8C3-6D73409907C3}" type="sibTrans" cxnId="{0AE47F26-E220-4F37-9B35-9C305424783D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3" custLinFactNeighborX="3257" custLinFactNeighborY="-13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3" custScaleY="99690" custLinFactNeighborX="0" custLinFactNeighborY="-4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3" custScaleY="97472" custLinFactNeighborX="72" custLinFactNeighborY="-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E95A5-5F63-44BE-A0F5-E4BAEDD3F38D}" type="presOf" srcId="{86AE0714-768A-4961-95AA-FCD1AE822C27}" destId="{260CC360-E741-404D-BA81-0700D8105679}" srcOrd="0" destOrd="2" presId="urn:microsoft.com/office/officeart/2005/8/layout/chevron2"/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0AE47F26-E220-4F37-9B35-9C305424783D}" srcId="{303B8610-40EA-48C6-BE6E-456EC55ED0C4}" destId="{86AE0714-768A-4961-95AA-FCD1AE822C27}" srcOrd="2" destOrd="0" parTransId="{87098F74-072B-4F52-8EF8-81A76E34F7E2}" sibTransId="{EDEE65E5-CE9A-4C32-B8C3-6D73409907C3}"/>
    <dgm:cxn modelId="{CEC5FE63-F2F3-48BD-AE3D-85FE654F7C22}" srcId="{303B8610-40EA-48C6-BE6E-456EC55ED0C4}" destId="{F6273D1C-DE44-46A3-A48F-6416002E80FE}" srcOrd="1" destOrd="0" parTransId="{6C4C23D1-E0B4-4773-AFB6-1ECA4261E833}" sibTransId="{2DA4638B-26F6-486F-BAC9-55C5935A844B}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EC90D1A3-E693-46A6-A2A8-53D421350715}" type="presOf" srcId="{B6FAC8E7-54E4-42E7-BD35-6AC0A8266A40}" destId="{45AAD843-F859-487B-A6C5-F227979FC08A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E50BEC8A-F42B-4075-9312-19DE9702CD45}" type="presOf" srcId="{F6273D1C-DE44-46A3-A48F-6416002E80FE}" destId="{260CC360-E741-404D-BA81-0700D8105679}" srcOrd="0" destOrd="1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0889E70D-22C6-4610-A97E-2A0CBAF4C703}" srcId="{AF96D43D-BB4F-4548-A029-A8A59DCAF575}" destId="{B6FAC8E7-54E4-42E7-BD35-6AC0A8266A40}" srcOrd="0" destOrd="0" parTransId="{7E2CD719-8C23-4DEE-AB0B-3CFA96D52BA1}" sibTransId="{03AB3045-DAED-4159-A15C-D0A4AB28AF2E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92095" y="301666"/>
          <a:ext cx="1947302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baseline="0" dirty="0" smtClean="0">
              <a:solidFill>
                <a:schemeClr val="tx1"/>
              </a:solidFill>
            </a:rPr>
            <a:t>I</a:t>
          </a:r>
          <a:endParaRPr lang="ru-RU" sz="3800" kern="1200" baseline="0" dirty="0">
            <a:solidFill>
              <a:schemeClr val="tx1"/>
            </a:solidFill>
          </a:endParaRPr>
        </a:p>
      </dsp:txBody>
      <dsp:txXfrm rot="-5400000">
        <a:off x="1" y="691127"/>
        <a:ext cx="1363111" cy="584191"/>
      </dsp:txXfrm>
    </dsp:sp>
    <dsp:sp modelId="{45AAD843-F859-487B-A6C5-F227979FC08A}">
      <dsp:nvSpPr>
        <dsp:cNvPr id="0" name=""/>
        <dsp:cNvSpPr/>
      </dsp:nvSpPr>
      <dsp:spPr>
        <a:xfrm rot="5400000">
          <a:off x="4206890" y="-2843778"/>
          <a:ext cx="1265746" cy="6953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Законодательство (Бюджетный кодекс, КоАП РФ, иные законы), </a:t>
          </a:r>
          <a:r>
            <a:rPr lang="ru-RU" sz="2000" kern="1200" dirty="0" smtClean="0">
              <a:solidFill>
                <a:srgbClr val="FF0000"/>
              </a:solidFill>
            </a:rPr>
            <a:t>384-ФЗ, 521-ФЗ о внесении изменений в Бюджетный кодекс Российской Федерации</a:t>
          </a:r>
          <a:endParaRPr lang="ru-RU" sz="2000" kern="1200" dirty="0">
            <a:solidFill>
              <a:srgbClr val="FF0000"/>
            </a:solidFill>
          </a:endParaRPr>
        </a:p>
      </dsp:txBody>
      <dsp:txXfrm rot="-5400000">
        <a:off x="1363112" y="61789"/>
        <a:ext cx="6891515" cy="1142168"/>
      </dsp:txXfrm>
    </dsp:sp>
    <dsp:sp modelId="{03D0EA89-2A70-4499-8805-4AAAC01E6F36}">
      <dsp:nvSpPr>
        <dsp:cNvPr id="0" name=""/>
        <dsp:cNvSpPr/>
      </dsp:nvSpPr>
      <dsp:spPr>
        <a:xfrm rot="5400000">
          <a:off x="-292095" y="2057766"/>
          <a:ext cx="1947302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</a:t>
          </a:r>
          <a:endParaRPr lang="ru-RU" sz="3600" b="1" kern="1200" dirty="0">
            <a:solidFill>
              <a:schemeClr val="tx1"/>
            </a:solidFill>
          </a:endParaRPr>
        </a:p>
      </dsp:txBody>
      <dsp:txXfrm rot="-5400000">
        <a:off x="1" y="2447227"/>
        <a:ext cx="1363111" cy="584191"/>
      </dsp:txXfrm>
    </dsp:sp>
    <dsp:sp modelId="{09117F78-D702-45FE-BA65-AF89C747F759}">
      <dsp:nvSpPr>
        <dsp:cNvPr id="0" name=""/>
        <dsp:cNvSpPr/>
      </dsp:nvSpPr>
      <dsp:spPr>
        <a:xfrm rot="5400000">
          <a:off x="4206890" y="-1078107"/>
          <a:ext cx="1265746" cy="6953304"/>
        </a:xfrm>
        <a:prstGeom prst="round2SameRect">
          <a:avLst/>
        </a:pr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Стандарты внутреннего государственного (муниципального) финансового контроля и ВФА, их совершенствование (уточнение)</a:t>
          </a:r>
          <a:endParaRPr lang="ru-RU" sz="2000" b="1" kern="1200" dirty="0"/>
        </a:p>
      </dsp:txBody>
      <dsp:txXfrm rot="-5400000">
        <a:off x="1363112" y="1827460"/>
        <a:ext cx="6891515" cy="1142168"/>
      </dsp:txXfrm>
    </dsp:sp>
    <dsp:sp modelId="{FE31ACF4-DF46-4178-894E-3206F316BE00}">
      <dsp:nvSpPr>
        <dsp:cNvPr id="0" name=""/>
        <dsp:cNvSpPr/>
      </dsp:nvSpPr>
      <dsp:spPr>
        <a:xfrm rot="5400000">
          <a:off x="-289077" y="3731417"/>
          <a:ext cx="1941265" cy="13631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III</a:t>
          </a:r>
          <a:endParaRPr lang="ru-RU" sz="2400" b="1" kern="1200" dirty="0">
            <a:solidFill>
              <a:schemeClr val="tx1"/>
            </a:solidFill>
          </a:endParaRPr>
        </a:p>
      </dsp:txBody>
      <dsp:txXfrm rot="-5400000">
        <a:off x="1" y="4123896"/>
        <a:ext cx="1363111" cy="578154"/>
      </dsp:txXfrm>
    </dsp:sp>
    <dsp:sp modelId="{260CC360-E741-404D-BA81-0700D8105679}">
      <dsp:nvSpPr>
        <dsp:cNvPr id="0" name=""/>
        <dsp:cNvSpPr/>
      </dsp:nvSpPr>
      <dsp:spPr>
        <a:xfrm rot="5400000">
          <a:off x="4222889" y="596604"/>
          <a:ext cx="1233748" cy="6953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Методические разъяснения  и НПА Минфина России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Ведомственные стандарты органов внутреннего Г(М)ФК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Ведомственные акты по внутреннему финансовому аудиту</a:t>
          </a:r>
          <a:endParaRPr lang="ru-RU" sz="2000" kern="1200" dirty="0"/>
        </a:p>
      </dsp:txBody>
      <dsp:txXfrm rot="-5400000">
        <a:off x="1363112" y="3516609"/>
        <a:ext cx="6893077" cy="1113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0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0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3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07.06.2023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4213" y="514350"/>
            <a:ext cx="3424237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9" y="3257552"/>
            <a:ext cx="7898129" cy="3086099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3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27700" y="33338"/>
            <a:ext cx="2955925" cy="221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19247" y="2278019"/>
            <a:ext cx="14025680" cy="2418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EA95-66EA-47A1-AFBD-284DB767343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3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D551E537-6E6A-4BE4-A027-C3CB6CB49923}" type="datetime1">
              <a:rPr lang="ru-RU" smtClean="0">
                <a:solidFill>
                  <a:prstClr val="black"/>
                </a:solidFill>
              </a:rPr>
              <a:t>07.06.2023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1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26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2FC115E2-4D98-4A5E-B37B-D0674795F38A}" type="datetime1">
              <a:rPr lang="ru-RU" smtClean="0">
                <a:solidFill>
                  <a:prstClr val="black"/>
                </a:solidFill>
              </a:rPr>
              <a:t>07.06.2023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7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9EDF404F-1C92-4AB6-A9F3-5719BEE5C748}" type="datetime1">
              <a:rPr lang="ru-RU" smtClean="0">
                <a:solidFill>
                  <a:prstClr val="black"/>
                </a:solidFill>
              </a:rPr>
              <a:t>07.06.2023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7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AF49ADA-76A6-44C3-AA35-29D787903EE2}" type="datetime1">
              <a:rPr lang="ru-RU" smtClean="0">
                <a:solidFill>
                  <a:prstClr val="black"/>
                </a:solidFill>
              </a:rPr>
              <a:t>07.06.2023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495B947-F3D6-4994-8BB6-E13081670F3D}" type="datetime1">
              <a:rPr lang="ru-RU" smtClean="0">
                <a:solidFill>
                  <a:prstClr val="black"/>
                </a:solidFill>
              </a:rPr>
              <a:t>07.06.2023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8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BF3E28EE-6098-4399-A771-486940E9F97C}" type="datetime1">
              <a:rPr lang="ru-RU" smtClean="0">
                <a:solidFill>
                  <a:prstClr val="black"/>
                </a:solidFill>
              </a:rPr>
              <a:t>07.06.2023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1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A503879-6ABA-4910-BD14-13A4D8BE4A9D}" type="datetime1">
              <a:rPr lang="ru-RU" smtClean="0">
                <a:solidFill>
                  <a:prstClr val="black"/>
                </a:solidFill>
              </a:rPr>
              <a:t>07.06.2023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1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3F8B675-2B99-4301-B2DB-A03649C82A7B}" type="datetime1">
              <a:rPr lang="ru-RU" smtClean="0">
                <a:solidFill>
                  <a:prstClr val="black"/>
                </a:solidFill>
              </a:rPr>
              <a:t>07.06.2023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E5A5B64A-7B08-4FDB-A6F0-1BABB251BEE4}" type="datetime1">
              <a:rPr lang="ru-RU" smtClean="0">
                <a:solidFill>
                  <a:prstClr val="black"/>
                </a:solidFill>
              </a:rPr>
              <a:t>07.06.2023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75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7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436B84F-63F4-49CC-8FA1-A93D6D580994}" type="datetime1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07.06.2023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43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12537"/>
            <a:ext cx="4235581" cy="25853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DF4E-F981-4A5A-BF3E-C0614A465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85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49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07.06.2023 22:00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9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94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7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1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3"/>
            <a:ext cx="1423987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07.06.2023 22:00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385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4360" y="-1585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5305" y="-1585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6953" y="-1585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6" y="3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835" y="3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422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5189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E05047-C806-48E8-821D-C0F2FC142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6" y="-1588"/>
            <a:ext cx="311645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49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3"/>
            <a:ext cx="9144000" cy="311151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5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94" y="-1585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44" y="-1585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5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3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"/>
            <a:ext cx="387350" cy="4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Georgia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40"/>
            <a:ext cx="261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Georgia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1" y="-61910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5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0"/>
            <a:ext cx="8229600" cy="5407979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91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988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91"/>
            <a:ext cx="8229600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D4CA9-6455-4D4B-9A96-1638AD137F56}" type="datetime8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07.06.2023 22:00</a:t>
            </a:fld>
            <a:r>
              <a:rPr lang="ru-RU" dirty="0" smtClean="0"/>
              <a:t>06.10.2009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9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93AEA-1088-46C4-AFD3-1EC02C849B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40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09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1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60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6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57547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ОСНОВНЫЕ НАПРАВЛЕНИЯ МЕТОДИЧЕСКОГО ОБЕСПЕЧЕНИЯ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ВНУТРЕННЕГО ГОСУДАРСТВЕННОГО (МУНИЦИПАЛЬНОГО)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ФИНАНСОВОГО КОНТРОЛЯ НА 2023 ГОД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18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51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21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645" y="1046716"/>
            <a:ext cx="3981332" cy="1158145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Раскрытие всех терминов в определении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нецелевки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(роспись, смета, ЛБО) со ссылками на регулирующие НПА, документы-основания предоставления средств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6200000" flipV="1">
            <a:off x="2116064" y="2137984"/>
            <a:ext cx="20914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502" y="2520917"/>
            <a:ext cx="8408319" cy="1166782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Раскрытие последовательности контрольных действий в целях установления признаков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нецелевки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комплексного последовательного изучения состава расходов в документах-основаниях доведения ЛБО, принятия и исполнения бюджетных обязательств по КБК, отражающему изучаемый факт использования бюджетных средств, а также фактов использования средств при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недостижении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показателей Г(М)З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6200000" flipV="1">
            <a:off x="4475602" y="3614057"/>
            <a:ext cx="248952" cy="396237"/>
          </a:xfrm>
          <a:prstGeom prst="leftArrow">
            <a:avLst>
              <a:gd name="adj1" fmla="val 50428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645" y="3952940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Сложные примеры проведения последовательности контрольных действий в целях установления признаков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нецелевки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Раскрытие особенностей установления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нецелевки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для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юрлиц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том числе БУ и АУ в части субсидий 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финобеспечение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государственных и муниципальных заданий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 flipV="1">
            <a:off x="4410513" y="4917396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920" y="5368673"/>
            <a:ext cx="8408319" cy="724623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Определение случаев причинения ущерба публично-правовому образованию в связи с нецелевым использованием бюджетных средств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76921" y="1046715"/>
            <a:ext cx="3981332" cy="1158145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Обоснование различных подходов к определению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нецелевки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БК РФ и КоАП РФ, УК РФ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6200000" flipV="1">
            <a:off x="6579165" y="2172059"/>
            <a:ext cx="270339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270216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ПОДХОДЫ К УСТАНОВЛЕНИЮ ПРИЗНАКОВ НЕЦЕЛЕВОГО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ИСПОЛЬЗОВАНИЯ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5965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645" y="1046716"/>
            <a:ext cx="3981332" cy="1158145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Определение неэффективного использования исходя из ст. 34 БК РФ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только УБП в рамках своих бюджетных полномочий должны исходить из ….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6200000" flipV="1">
            <a:off x="2059150" y="2198418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645" y="2601068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ли считать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недостижение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показателей (результатов) госпрограмм, соглашений о предоставлении межбюджетных трансфертов и иных субсидий в качестве неэффективного использования бюджетных средств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6200000" flipV="1">
            <a:off x="4410513" y="3534371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645" y="3952940"/>
            <a:ext cx="8408319" cy="942124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Предлагается использовать следующую формулировку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нарушение условий соответствующего документа, выразившееся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недостижении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показателей (результатов) + нарушение условий невозврата средств в связи с этим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6200000" flipV="1">
            <a:off x="4410513" y="4917396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920" y="5335964"/>
            <a:ext cx="8408319" cy="1333396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Примеры, определение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случаев причинения ущерба публично-правовому образованию в связи с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неэффективным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использованием бюджетных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средств или аналогичных нарушений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76921" y="1046715"/>
            <a:ext cx="3981332" cy="1121719"/>
          </a:xfrm>
          <a:prstGeom prst="rect">
            <a:avLst/>
          </a:prstGeom>
          <a:solidFill>
            <a:srgbClr val="E9E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Предлагается общий подход – нарушения и недостатки, повлекшие нарушение ст. 34 БК РФ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6200000" flipV="1">
            <a:off x="6552848" y="2208976"/>
            <a:ext cx="322973" cy="396237"/>
          </a:xfrm>
          <a:prstGeom prst="leftArrow">
            <a:avLst>
              <a:gd name="adj1" fmla="val 32845"/>
              <a:gd name="adj2" fmla="val 6238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381971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ПОДХОДЫ К УСТАНОВЛЕНИЮ ПРИЗНАКОВ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НЕЭФФЕКТИВНОГО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ИСПОЛЬЗОВАНИЯ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8080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666864"/>
            <a:ext cx="8408194" cy="53761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авышение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Н(М)ЦК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вследствие которого цена исполненного контракта выше Н(М)ЦК, рассчитанной согласно требованиям правовых актов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использование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бюджетных средств на устранение недостатков, возникших в связи с отсутствием контроля за выполнением поставщиком (подрядчиком) обязательств по контракту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 (изменение) и исполнение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госконтрактов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нарушением правовых актов и (или) условий контрактов, повлекшее использование бюджетных средств в завышенном объеме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фактически поставленных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товаров, работ, услуг, результаты которых не используются и не подлежат практическому применению в соответствии с целями закупки (необходимо подтверждение отсутствия возможности надлежащего применения)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оплата НИОКР, ПИР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наличии уже существующих разработок (плагиат),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оплата ПИР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подготовки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 отсутствии работ по строительству, реконструкции (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незавершенка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асходы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повторные работы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 условии, что такие работы запланированы в бюджете)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расходы на содержание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неиспользуемого имущества 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необходимо подтверждение отсутствия возможности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его использования в дальнейшем)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демонтаж (ликвидация) оборудования, имеющий полезный потенциал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640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Примеры неэффективных расходов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34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1412776"/>
            <a:ext cx="7857459" cy="4402291"/>
            <a:chOff x="602973" y="1258957"/>
            <a:chExt cx="8408504" cy="353118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13722" y="3740107"/>
              <a:ext cx="3272129" cy="569156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Методологические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вызовы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027583" y="1606335"/>
              <a:ext cx="3358269" cy="569156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Технологические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предпосылки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02973" y="1606335"/>
              <a:ext cx="2054087" cy="2709669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«УМНЫЙ» КОНТРОЛЬ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СЕРВИСНЫЙ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МОТИВИРУЮЩИЙ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АДАПТИВНЫЙ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РИСК- 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ОРИЕНТИРОВАННЫЙ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ТЕХНИКО-ЦИФРОВОЙ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77230" y="1258957"/>
              <a:ext cx="3834247" cy="2035265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потребность в оптимизации (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снижении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административной нагрузки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на участников контрольной среды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цифровизация бюджетного процесса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 системы государственного управления </a:t>
              </a: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централизация полномочий и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интеграция данных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формирование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и обеспечение нового образовательного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стандарта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для подготовки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«цифрового» контролера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177231" y="3447111"/>
              <a:ext cx="3834246" cy="1343029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законодательное ограничение возможностей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существующей системы внутреннего </a:t>
              </a:r>
              <a:r>
                <a:rPr kumimoji="0" lang="ru-RU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госфинконтроля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место и роль внутреннего </a:t>
              </a: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госфинконтроля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 системе контрольных органов государства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755576" y="321842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ТРАНСФОРМАЦИЯ КОНТРОЛЬНОЙ ДЕЯТЕЛЬНОСТИ</a:t>
                      </a:r>
                      <a:r>
                        <a:rPr lang="en-US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ПРЕДПОСЫЛКИ И ВЫЗОВЫ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2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3" y="980728"/>
            <a:ext cx="8208912" cy="5544616"/>
            <a:chOff x="689053" y="1228198"/>
            <a:chExt cx="8337934" cy="361547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89053" y="2425195"/>
              <a:ext cx="3127573" cy="2418475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Новые ИТ- технологии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(единая цифровая платформа – открытость данных объектов контроля, алгоритмы искусственного интеллекта)  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Расширение форм и методов контроля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(формы превентивного контроля, развитие механизмов «обратной связи») 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Гармонизация бизнес-процессов органов контроля и объектов контроля 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(эффективное взаимодействие посредством «невидимого» анализа, унифицированные индикаторы риск-факторов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89053" y="1228198"/>
              <a:ext cx="2789644" cy="1094274"/>
            </a:xfrm>
            <a:prstGeom prst="roundRect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Развитие цифрового контроля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«онлайн» контроль – электронный доступ к учетным данным объекта контроля, цифровой обмен и диалог, дистанционный мониторинг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772615" y="1228198"/>
              <a:ext cx="3254372" cy="1094274"/>
            </a:xfrm>
            <a:prstGeom prst="roundRect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Развитие предупреждающего контроля 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меры превентивного характера – контрольные процедуры с учетом результатов самообследования объектами контроля рисков в финансово-бюджетной сфере, совместное управляющее воздействие на риск-зоны</a:t>
              </a: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3660443" y="2335724"/>
              <a:ext cx="1947864" cy="333375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468693" y="2425194"/>
              <a:ext cx="3558294" cy="241847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ПРОГНОЗ И ПРЕДУПРЕЖДЕНИЕ НАРУШЕНИЙ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РИСК-МЕНЕДЖМЕНТ ПОСТОЯННЫЙ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Е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ЕДИНАЯ ИНФОРМАЦИОННАЯ СРЕДА ДАННЫХ И ОПЕРАЦИЙ (МЕРОПРИЯТИЙ)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-  ДИСТАНЦИОННЫЙ МОНИТОРИНГ БЮДЖЕТНОГО ПРОЦЕССА/ДИАЛОГ УЧАСТНИКОВ СИСТЕМЫ В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ОН-ЛАЙН РЕЖИМЕ</a:t>
              </a:r>
            </a:p>
          </p:txBody>
        </p:sp>
        <p:sp>
          <p:nvSpPr>
            <p:cNvPr id="10" name="Стрелка влево 9"/>
            <p:cNvSpPr/>
            <p:nvPr/>
          </p:nvSpPr>
          <p:spPr>
            <a:xfrm>
              <a:off x="3980764" y="3520098"/>
              <a:ext cx="1267467" cy="562272"/>
            </a:xfrm>
            <a:prstGeom prst="leftArrow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Способы</a:t>
              </a: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4037088" y="2930316"/>
              <a:ext cx="1342156" cy="561980"/>
            </a:xfrm>
            <a:prstGeom prst="rightArrow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Результаты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64776" y="1235820"/>
              <a:ext cx="2121760" cy="1099903"/>
            </a:xfrm>
            <a:prstGeom prst="roundRect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Методологический баланс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между ПРЕД и ПОСТ контролем, их взаимодействие и взаимное дополнение</a:t>
              </a:r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545808" y="279688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ЗАДАЧИ ТРАНСФОРМАЦИИ КОНТРОЛЬНОЙ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ДЕЯТЕЛЬНОСТИ 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20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9532" y="1340771"/>
            <a:ext cx="3486686" cy="1727907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ЦЕЛЬ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к 2027 году единой электронной среды автоматизированного </a:t>
            </a:r>
            <a:r>
              <a:rPr kumimoji="0" lang="ru-RU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контроллинга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анализа и учета государственных финансов для государственных (муниципальных) органов и организаций бюджетной сферы в целях повышения эффективности и качества управленческих решений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7760" y="1340768"/>
            <a:ext cx="2005483" cy="1727908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ЗАДАЧА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и внедрение системы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контроллинга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 базе единой цифровой платформы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7925" y="1340771"/>
            <a:ext cx="2464555" cy="1727907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Цифровая среда, позволяющая провести измерение финансово-хозяйственной деятельности объектов контроля (анализа) и внедрить инструменты управления рисками при управлении деятельностью</a:t>
            </a:r>
          </a:p>
        </p:txBody>
      </p:sp>
      <p:sp>
        <p:nvSpPr>
          <p:cNvPr id="23" name="Freeform 117"/>
          <p:cNvSpPr>
            <a:spLocks noChangeAspect="1" noEditPoints="1"/>
          </p:cNvSpPr>
          <p:nvPr/>
        </p:nvSpPr>
        <p:spPr bwMode="auto">
          <a:xfrm>
            <a:off x="5789631" y="3883204"/>
            <a:ext cx="427717" cy="488659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35" descr="C:\Users\2323\AppData\Local\Temp\bank.png"/>
          <p:cNvPicPr>
            <a:picLocks noChangeAspect="1" noChangeArrowheads="1"/>
          </p:cNvPicPr>
          <p:nvPr/>
        </p:nvPicPr>
        <p:blipFill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75" y="3434759"/>
            <a:ext cx="508624" cy="6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C:\Users\2323\AppData\Local\Temp\office-block-1.png"/>
          <p:cNvPicPr>
            <a:picLocks noChangeAspect="1" noChangeArrowheads="1"/>
          </p:cNvPicPr>
          <p:nvPr/>
        </p:nvPicPr>
        <p:blipFill>
          <a:blip r:embed="rId3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" y="3950462"/>
            <a:ext cx="467447" cy="5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117"/>
          <p:cNvSpPr>
            <a:spLocks noChangeAspect="1" noEditPoints="1"/>
          </p:cNvSpPr>
          <p:nvPr/>
        </p:nvSpPr>
        <p:spPr bwMode="auto">
          <a:xfrm>
            <a:off x="5579826" y="3684358"/>
            <a:ext cx="427717" cy="52002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7951" y="4037384"/>
            <a:ext cx="1341471" cy="448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 Light" panose="020B0502040204020203" pitchFamily="34" charset="0"/>
              </a:rPr>
              <a:t>Федеральное казначейство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910888" y="2975778"/>
            <a:ext cx="3165168" cy="3189526"/>
            <a:chOff x="1910888" y="2975778"/>
            <a:chExt cx="2963548" cy="3189526"/>
          </a:xfrm>
        </p:grpSpPr>
        <p:sp>
          <p:nvSpPr>
            <p:cNvPr id="7" name="Круговая стрелка 6"/>
            <p:cNvSpPr/>
            <p:nvPr/>
          </p:nvSpPr>
          <p:spPr>
            <a:xfrm>
              <a:off x="1910888" y="2975778"/>
              <a:ext cx="2963548" cy="3189526"/>
            </a:xfrm>
            <a:prstGeom prst="circularArrow">
              <a:avLst>
                <a:gd name="adj1" fmla="val 15355"/>
                <a:gd name="adj2" fmla="val 172497"/>
                <a:gd name="adj3" fmla="val 20195691"/>
                <a:gd name="adj4" fmla="val 1222840"/>
                <a:gd name="adj5" fmla="val 12500"/>
              </a:avLst>
            </a:prstGeom>
            <a:solidFill>
              <a:srgbClr val="00602B"/>
            </a:solidFill>
            <a:ln w="3175" cap="flat" cmpd="sng" algn="ctr">
              <a:solidFill>
                <a:srgbClr val="C0504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485550" y="3634251"/>
              <a:ext cx="942926" cy="717805"/>
              <a:chOff x="350095" y="2028025"/>
              <a:chExt cx="436763" cy="290039"/>
            </a:xfrm>
          </p:grpSpPr>
          <p:sp>
            <p:nvSpPr>
              <p:cNvPr id="9" name="TextBox 8"/>
              <p:cNvSpPr txBox="1"/>
              <p:nvPr/>
            </p:nvSpPr>
            <p:spPr>
              <a:xfrm rot="16200000">
                <a:off x="423458" y="1977616"/>
                <a:ext cx="290039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50095" y="2052873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Модуль</a:t>
                </a:r>
                <a:r>
                  <a:rPr kumimoji="0" lang="ru-RU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 </a:t>
                </a: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ВГФК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457683" y="3629049"/>
              <a:ext cx="942926" cy="717805"/>
              <a:chOff x="1335611" y="1772356"/>
              <a:chExt cx="436763" cy="290039"/>
            </a:xfrm>
          </p:grpSpPr>
          <p:sp>
            <p:nvSpPr>
              <p:cNvPr id="12" name="TextBox 11"/>
              <p:cNvSpPr txBox="1"/>
              <p:nvPr/>
            </p:nvSpPr>
            <p:spPr>
              <a:xfrm rot="16200000">
                <a:off x="1408974" y="1721947"/>
                <a:ext cx="290039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335611" y="1797204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Анализ ИБП ОВГ(М)К</a:t>
                </a: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914692" y="4413229"/>
              <a:ext cx="942926" cy="699225"/>
              <a:chOff x="1074537" y="2308225"/>
              <a:chExt cx="436763" cy="28253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160045" y="22540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074537" y="2328216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Анализ ВФА ГАБС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503550" y="5172120"/>
              <a:ext cx="942926" cy="699225"/>
              <a:chOff x="938997" y="2536825"/>
              <a:chExt cx="436763" cy="282532"/>
            </a:xfrm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1016114" y="24826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38997" y="2565251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Модуль ВФА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567477" y="5172120"/>
              <a:ext cx="942926" cy="699225"/>
              <a:chOff x="938997" y="2536825"/>
              <a:chExt cx="436763" cy="282532"/>
            </a:xfrm>
          </p:grpSpPr>
          <p:sp>
            <p:nvSpPr>
              <p:cNvPr id="21" name="TextBox 20"/>
              <p:cNvSpPr txBox="1"/>
              <p:nvPr/>
            </p:nvSpPr>
            <p:spPr>
              <a:xfrm rot="16200000">
                <a:off x="1016114" y="24826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38997" y="2565251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Личный кабинет</a:t>
                </a: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3053600" y="4356251"/>
              <a:ext cx="942926" cy="5948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/>
              </a:r>
              <a:b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</a:b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ГИИС ЭБ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412906" y="4397204"/>
              <a:ext cx="942926" cy="5948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ПИАО: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Паспорт ОК</a:t>
              </a:r>
              <a:b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</a:b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Риск-анализ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35853" y="4578372"/>
            <a:ext cx="1044194" cy="48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Иные органы ВГ(М)ФК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79826" y="4627901"/>
            <a:ext cx="129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Главные администраторы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бюджетных средств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/>
          </p:nvPr>
        </p:nvGraphicFramePr>
        <p:xfrm>
          <a:off x="435105" y="674961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ЦИФРОВИЗАЦИЯ КОНТРОЛЬНОЙ ДЕЯТЕЛЬНОСТИ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716015" y="5462085"/>
            <a:ext cx="4224445" cy="738664"/>
          </a:xfrm>
          <a:prstGeom prst="rect">
            <a:avLst/>
          </a:prstGeom>
          <a:ln w="25400">
            <a:solidFill>
              <a:srgbClr val="C0504D">
                <a:lumMod val="40000"/>
                <a:lumOff val="60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Единое информационное поле</a:t>
            </a:r>
            <a:b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(цифровой диалог, электронный документооборот)</a:t>
            </a:r>
          </a:p>
        </p:txBody>
      </p:sp>
      <p:sp>
        <p:nvSpPr>
          <p:cNvPr id="35" name="Freeform 117"/>
          <p:cNvSpPr>
            <a:spLocks noChangeAspect="1" noEditPoints="1"/>
          </p:cNvSpPr>
          <p:nvPr/>
        </p:nvSpPr>
        <p:spPr bwMode="auto">
          <a:xfrm>
            <a:off x="5994817" y="4050518"/>
            <a:ext cx="427717" cy="52002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15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99592" y="323851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828744" y="1741147"/>
            <a:ext cx="7233442" cy="4496165"/>
            <a:chOff x="828744" y="1741147"/>
            <a:chExt cx="7233442" cy="27314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81100" y="1949505"/>
              <a:ext cx="2409825" cy="61734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Анализ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172827" y="2739080"/>
              <a:ext cx="2409825" cy="560711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Наблюдение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72168" y="3579171"/>
              <a:ext cx="2409825" cy="53613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Финансово-бюджетный контроллинг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 rot="16200000">
              <a:off x="3660707" y="2726192"/>
              <a:ext cx="499571" cy="525346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16200000">
              <a:off x="-421356" y="2991247"/>
              <a:ext cx="2731461" cy="231262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сотрудничество, открытые данные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230054" y="1945058"/>
              <a:ext cx="3823853" cy="62178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исследование, оценка эффективности финансово-хозяйственной деятельности объекта контроля (отдельных направлений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деятельности)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38333" y="2765894"/>
              <a:ext cx="3823853" cy="48810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онлайн-контроль, оценка совершенных операций 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238334" y="3604954"/>
              <a:ext cx="3823852" cy="51034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онлайн-анализ, оценка последствий «будущих» операций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 rot="16200000">
              <a:off x="3628187" y="3517181"/>
              <a:ext cx="520287" cy="525345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 rot="16200000">
              <a:off x="3681080" y="1965939"/>
              <a:ext cx="458819" cy="525342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349040" y="96864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78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НОВЫЕ МЕТОДЫ ВНУТРЕННЕГО ГОСФИНКОНТРОЛЯ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594395" y="5832605"/>
            <a:ext cx="634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ЗАВЕРШЕНИЕ ФОРМИРОВАНИЯ НОРМАТИВНОЙ ПРАВОВОЙ БАЗЫ К 2025 ГОДУ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ЗАКОН, ПОСТАНОВЛЕНИЕ ПРАВИТЕЛЬСТВА РФ, НПА МФ РФ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66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 flipV="1">
            <a:off x="4" y="1456874"/>
            <a:ext cx="9143997" cy="6712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285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712968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1524000"/>
            <a:ext cx="609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solidFill>
                  <a:srgbClr val="953735"/>
                </a:solidFill>
              </a:rPr>
              <a:t>260 </a:t>
            </a:r>
            <a:r>
              <a:rPr lang="ru-RU" sz="600" b="1" dirty="0" err="1">
                <a:solidFill>
                  <a:srgbClr val="953735"/>
                </a:solidFill>
              </a:rPr>
              <a:t>ч.д</a:t>
            </a:r>
            <a:r>
              <a:rPr lang="ru-RU" sz="600" b="1" dirty="0">
                <a:solidFill>
                  <a:srgbClr val="953735"/>
                </a:solidFill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22004"/>
              </p:ext>
            </p:extLst>
          </p:nvPr>
        </p:nvGraphicFramePr>
        <p:xfrm>
          <a:off x="755576" y="192005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МЕХАНИЗМ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НАБЛЮДЕНИЯ В РАМКАХ КОНТРОЛЯ ФК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СФЕРЕ ЗАКУПОК В ЕИС «ЗАКУПКИ»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81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27584" y="29919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ПРАВОВЫЕ ОСНОВЫ СИСТЕМЫ КОНТРОЛЛИНГА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31540" y="1016732"/>
          <a:ext cx="8280920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39725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Light" panose="020B0502040204020203" pitchFamily="34" charset="0"/>
                        <a:buChar char="‒"/>
                        <a:tabLst/>
                        <a:defRPr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Внесение изменений в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Порядок проведения Минфином России мониторинга качества финансового менеджмента</a:t>
                      </a:r>
                      <a:endParaRPr lang="ru-RU" sz="2000" i="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Принятие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Федерального закона – 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определение правовых основ осуществления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контроллинга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–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2024 г.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редложения по разработке законопроекта – представлены</a:t>
                      </a: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Издание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постановления Правительства РФ -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регулирование вопросов осуществления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контроллинга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u="sng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u="sng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 перечень главных</a:t>
                      </a:r>
                      <a:r>
                        <a:rPr lang="ru-RU" sz="2000" i="0" u="none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администраторов средств федерального бюджета 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 осуществлении </a:t>
                      </a:r>
                      <a:r>
                        <a:rPr lang="ru-RU" sz="2000" i="0" u="none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контроллинга</a:t>
                      </a: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Предложения по разработке проекта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постановления Правительства РФ 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 2024 г.</a:t>
                      </a: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Издание 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приказа Минфина России - </a:t>
                      </a:r>
                      <a:r>
                        <a:rPr lang="ru-RU" sz="2000" i="0" u="none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общие требования 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 соглашениям (вопросы взаимодействия с ГАС ФБ)</a:t>
                      </a: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Предложения по разработке проекта приказа МФ – 2025 г.</a:t>
                      </a:r>
                      <a:endParaRPr lang="ru-RU" sz="2000" i="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Заключение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соглашений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с ГАС ФБ в целях осуществления контроллинга  </a:t>
                      </a:r>
                    </a:p>
                  </a:txBody>
                  <a:tcPr marL="26123" marR="261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16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05340"/>
              </p:ext>
            </p:extLst>
          </p:nvPr>
        </p:nvGraphicFramePr>
        <p:xfrm>
          <a:off x="485670" y="29919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РЕГУЛИРОВАНИЕ ВНУТРЕННЕГО Г(М)ФК и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ВФА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23528" y="1124744"/>
          <a:ext cx="83164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14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48A7D-6C52-4157-BEA1-1B3B6891AEA4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496" y="184944"/>
            <a:ext cx="8909416" cy="5989960"/>
            <a:chOff x="274320" y="471808"/>
            <a:chExt cx="8474392" cy="598996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274320" y="1283025"/>
              <a:ext cx="8474392" cy="517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5750" indent="-285750" algn="just" eaLnBrk="0" fontAlgn="base" hangingPunct="0">
                <a:spcBef>
                  <a:spcPts val="1200"/>
                </a:spcBef>
                <a:spcAft>
                  <a:spcPct val="0"/>
                </a:spcAft>
                <a:buFont typeface="Wingdings" pitchFamily="2" charset="2"/>
                <a:buChar char="q"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за соблюдением положений правовых актов, регулирующих бюджетные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правоотношения, требований к бухгалтерскому учету и отчетности гос.(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мун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.) учреждений, 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(анализ) фин.-хоз. операций организаций с преимущественным участием в их уставном капитале </a:t>
              </a:r>
              <a:r>
                <a:rPr lang="ru-RU" sz="1600" i="1" dirty="0" smtClean="0">
                  <a:solidFill>
                    <a:srgbClr val="FF0000"/>
                  </a:solidFill>
                </a:rPr>
                <a:t>государства(</a:t>
              </a:r>
              <a:r>
                <a:rPr lang="ru-RU" sz="1600" b="1" i="1" dirty="0" smtClean="0">
                  <a:solidFill>
                    <a:srgbClr val="FF0000"/>
                  </a:solidFill>
                </a:rPr>
                <a:t>Закон 521-ФЗ</a:t>
              </a:r>
              <a:r>
                <a:rPr lang="ru-RU" sz="1600" i="1" dirty="0" smtClean="0">
                  <a:solidFill>
                    <a:srgbClr val="FF0000"/>
                  </a:solidFill>
                </a:rPr>
                <a:t>)</a:t>
              </a:r>
              <a:endPara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 соблюдением положений правовых актов, обусловливающих публичные нормативные обязательства и обязательства по иным выплатам физическим лицам из бюджетов бюджетной системы Российской Федерации, а также за соблюдением условий договоров (соглашений) о предоставлении средств из соответствующего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бюджета, 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формированием доходов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/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расходов бюджета при управлении государственным (муниципальным) имуществом (</a:t>
              </a:r>
              <a:r>
                <a:rPr kumimoji="0" lang="ru-RU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Закон 384-ФЗ</a:t>
              </a:r>
              <a:r>
                <a:rPr kumimoji="0" lang="ru-RU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)</a:t>
              </a:r>
              <a:endPara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в сфере закупок, предусмотренный частью 8 статьи 99 44-ФЗ</a:t>
              </a:r>
              <a:r>
                <a:rPr kumimoji="0" 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;</a:t>
              </a:r>
              <a:endPara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контроль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за достоверностью отчетов о результатах предоставления и (или) использования бюджетных средств (средств, предоставленных из бюджета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)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роверка годового отчета об исполнении бюджета субъекта РФ (муниципального образования) – приказ МФ РФ от 14.10.2016 № 185н для ФК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а</a:t>
              </a:r>
              <a:r>
                <a:rPr kumimoji="0" lang="ru-RU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нализ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исполнения бюджетных полномочий органов контроля субъектов РФ (муниципальных образований) – осуществляет только ФК</a:t>
              </a: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анализ ВФА – осуществляет только ФК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274320" y="471808"/>
              <a:ext cx="8229600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2"/>
                  </a:solidFill>
                  <a:latin typeface="Arial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4821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Полномочия органов внутреннего государственного (муниципального) финансового контроля (ФК)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8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9160" y="2668102"/>
            <a:ext cx="1626858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Планирование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208 от 27.02.2020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3103" y="1556326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роцедурные стандарты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 учетом положений Закона 248-ФЗ от 31.07.2020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39560" y="2314071"/>
            <a:ext cx="6473273" cy="11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39560" y="231991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999941" y="2331596"/>
            <a:ext cx="0" cy="336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49260" y="2653230"/>
            <a:ext cx="1550960" cy="1285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Досудебное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обжалование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1237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17.08.2020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6682" y="2345080"/>
            <a:ext cx="0" cy="32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4845" y="2314071"/>
            <a:ext cx="0" cy="3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6640" y="4256721"/>
            <a:ext cx="3465552" cy="7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4636073"/>
            <a:ext cx="1423304" cy="1240232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Понятие и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риска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8445" y="4634060"/>
            <a:ext cx="1425226" cy="121499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проверок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8745" y="4606814"/>
            <a:ext cx="1732402" cy="1242244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Критерии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тбора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(Оценка рисков)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52192" y="4248147"/>
            <a:ext cx="0" cy="32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80178" y="4248147"/>
            <a:ext cx="12925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964461" y="2632583"/>
            <a:ext cx="1639373" cy="1423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Реализация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результатов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1095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23.07.2020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90823" y="389805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31058" y="4285980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63306" y="2319913"/>
            <a:ext cx="0" cy="34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184778" y="2670005"/>
            <a:ext cx="1600134" cy="1251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Проведение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17.08.2020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234242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СТАНДАРТ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ВНУТРЕННЕГО ГОСФИНКОНТРОЛЯ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6137" y="3940370"/>
            <a:ext cx="203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Содержание стандарта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4778" y="2689373"/>
            <a:ext cx="1527544" cy="1244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Отчетность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1478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16.09.2020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461228" y="5229200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65244" y="4701983"/>
            <a:ext cx="0" cy="1054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65244" y="4701983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65244" y="5756417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13742" y="4405584"/>
            <a:ext cx="2304157" cy="677108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Существенность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 влияние на результаты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ацпроектов, крупные закупки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3742" y="5504839"/>
            <a:ext cx="2352760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Вероятность (возможность)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нарушения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5987310"/>
            <a:ext cx="3456383" cy="738664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         Внесены изменения 31.12.2020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2435, 06.09.2021 № 1504,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21.03.2022 № 421, 02.03.2023 № 341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04864" y="793115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Стандарты об основах контрольной 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3097" y="1138935"/>
            <a:ext cx="2457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95 и № 100 от 06.02.2020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6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67344" y="552685"/>
            <a:ext cx="8687332" cy="6206815"/>
            <a:chOff x="367344" y="926448"/>
            <a:chExt cx="11729602" cy="58307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37415" y="1181748"/>
              <a:ext cx="11259531" cy="137831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-351507" y="1667506"/>
              <a:ext cx="178219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dirty="0">
                  <a:latin typeface="Bahnschrift Condensed" panose="020B0502040204020203" pitchFamily="34" charset="0"/>
                </a:rPr>
                <a:t>Федеральные законы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61265" y="1237753"/>
              <a:ext cx="7917462" cy="607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ПРОЕКТ ФЕДЕРАЛЬНОГО ЗАКОНА</a:t>
              </a:r>
            </a:p>
            <a:p>
              <a:pPr algn="ctr"/>
              <a:r>
                <a:rPr lang="ru-RU" sz="1200" i="1" dirty="0" smtClean="0"/>
                <a:t>«</a:t>
              </a:r>
              <a:r>
                <a:rPr lang="ru-RU" sz="1200" i="1" dirty="0"/>
                <a:t>О внесении изменений в Бюджетный кодекс Российской Федерации (в части создания правовых основ осуществления контроллинга)»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82922" y="1870904"/>
              <a:ext cx="6274148" cy="910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i="1" u="sng" dirty="0"/>
                <a:t>ИЗМЕНЕНИЯ:</a:t>
              </a:r>
            </a:p>
            <a:p>
              <a:pPr algn="ctr"/>
              <a:r>
                <a:rPr lang="ru-RU" sz="1350" dirty="0" smtClean="0"/>
                <a:t>ст</a:t>
              </a:r>
              <a:r>
                <a:rPr lang="ru-RU" sz="1350" dirty="0"/>
                <a:t>. </a:t>
              </a:r>
              <a:r>
                <a:rPr lang="ru-RU" sz="1350" dirty="0" smtClean="0"/>
                <a:t>265 </a:t>
              </a:r>
              <a:r>
                <a:rPr lang="ru-RU" sz="1350" dirty="0"/>
                <a:t>БК </a:t>
              </a:r>
              <a:r>
                <a:rPr lang="ru-RU" sz="1350" dirty="0" smtClean="0"/>
                <a:t>РФ,  </a:t>
              </a:r>
              <a:r>
                <a:rPr lang="ru-RU" sz="1350" dirty="0"/>
                <a:t>ст. 267.1 БК </a:t>
              </a:r>
              <a:r>
                <a:rPr lang="ru-RU" sz="1350" dirty="0" smtClean="0"/>
                <a:t>РФ</a:t>
              </a:r>
            </a:p>
            <a:p>
              <a:pPr algn="ctr"/>
              <a:r>
                <a:rPr lang="ru-RU" sz="1350" dirty="0" smtClean="0"/>
                <a:t>ст. 269.2 </a:t>
              </a:r>
              <a:r>
                <a:rPr lang="ru-RU" sz="1350" dirty="0"/>
                <a:t>БК РФ</a:t>
              </a:r>
              <a:r>
                <a:rPr lang="ru-RU" sz="1350" dirty="0" smtClean="0"/>
                <a:t>, ст. 270.2 </a:t>
              </a:r>
              <a:r>
                <a:rPr lang="ru-RU" sz="1350" dirty="0"/>
                <a:t>БК РФ</a:t>
              </a:r>
              <a:r>
                <a:rPr lang="ru-RU" sz="1350" dirty="0" smtClean="0"/>
                <a:t>, ст. 306.2</a:t>
              </a:r>
              <a:r>
                <a:rPr lang="ru-RU" sz="1350" dirty="0"/>
                <a:t> БК РФ</a:t>
              </a:r>
            </a:p>
            <a:p>
              <a:pPr algn="ctr"/>
              <a:r>
                <a:rPr lang="ru-RU" sz="1350" dirty="0" smtClean="0"/>
                <a:t> </a:t>
              </a:r>
              <a:endParaRPr lang="ru-RU" sz="1350" dirty="0"/>
            </a:p>
            <a:p>
              <a:pPr algn="ctr"/>
              <a:endParaRPr lang="ru-RU" sz="6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255410" y="3059552"/>
              <a:ext cx="15455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dirty="0">
                  <a:latin typeface="Bahnschrift Condensed" panose="020B0502040204020203" pitchFamily="34" charset="0"/>
                </a:rPr>
                <a:t>Постановления ПР РФ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94493" y="3883110"/>
              <a:ext cx="11259531" cy="283811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244690" y="4855956"/>
              <a:ext cx="15455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dirty="0">
                  <a:latin typeface="Bahnschrift Condensed" panose="020B0502040204020203" pitchFamily="34" charset="0"/>
                </a:rPr>
                <a:t>Приказы МФ РФ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78147" y="3862582"/>
              <a:ext cx="3533635" cy="1452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50" b="1" dirty="0" smtClean="0"/>
                <a:t>ПРИКАЗ МИНФИНА РОССИИ ОТ 04.05.2023 № 62Н</a:t>
              </a:r>
            </a:p>
            <a:p>
              <a:pPr algn="just"/>
              <a:r>
                <a:rPr lang="ru-RU" sz="1050" i="1" dirty="0" smtClean="0"/>
                <a:t>«О </a:t>
              </a:r>
              <a:r>
                <a:rPr lang="ru-RU" sz="1050" i="1" dirty="0"/>
                <a:t>внесении изменений в Порядок проведения ежегодной проверки годового отчета об исполнении бюджета субъекта Российской Федерации Федеральным казначейством, </a:t>
              </a:r>
              <a:r>
                <a:rPr lang="ru-RU" sz="1050" i="1" dirty="0" smtClean="0"/>
                <a:t>утв. приказом Минфина России от 14.10.2016  </a:t>
              </a:r>
              <a:r>
                <a:rPr lang="ru-RU" sz="1050" i="1" dirty="0"/>
                <a:t>№ 185н»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83831" y="3865353"/>
              <a:ext cx="3312367" cy="266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50" b="1" dirty="0" smtClean="0"/>
                <a:t>ПРИКАЗ МИНФИНА РОССИИ ОТ 03.05.2023 № 60Н</a:t>
              </a:r>
            </a:p>
            <a:p>
              <a:pPr algn="just"/>
              <a:r>
                <a:rPr lang="ru-RU" sz="1050" i="1" dirty="0" smtClean="0"/>
                <a:t>«О </a:t>
              </a:r>
              <a:r>
                <a:rPr lang="ru-RU" sz="1050" i="1" dirty="0"/>
                <a:t>внесении изменений в Порядок проведения Федеральным казначейством проверок осуществления органами государственного (муниципального) финансового контроля, являющимися органами (должностными лицами) исполнительной власти субъектов Российской Федерации (местных администраций), контроля за соблюдением Федерального закона от 5 апреля 2013 г. № </a:t>
              </a:r>
              <a:r>
                <a:rPr lang="ru-RU" sz="1050" i="1" dirty="0" smtClean="0"/>
                <a:t>44-ФЗ, утв. </a:t>
              </a:r>
              <a:r>
                <a:rPr lang="ru-RU" sz="1050" i="1" dirty="0"/>
                <a:t>приказом Министерства финансов Российской Федерации </a:t>
              </a:r>
              <a:r>
                <a:rPr lang="ru-RU" sz="1050" i="1" dirty="0" smtClean="0"/>
                <a:t>от 29.10.2021  </a:t>
              </a:r>
              <a:r>
                <a:rPr lang="ru-RU" sz="1050" i="1" dirty="0"/>
                <a:t>№ 167н»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84370" y="2668382"/>
              <a:ext cx="10801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ПРОЕКТ ПОСТАНОВЛЕНИЯ ПРАВИТЕЛЬСТВА РОССИЙСКОЙ ФЕДЕРАЦИИ</a:t>
              </a:r>
            </a:p>
            <a:p>
              <a:pPr algn="ctr"/>
              <a:r>
                <a:rPr lang="ru-RU" sz="1200" i="1" dirty="0" smtClean="0"/>
                <a:t>«</a:t>
              </a:r>
              <a:r>
                <a:rPr lang="ru-RU" sz="1200" i="1" dirty="0"/>
                <a:t>Об утверждении Правил осуществления Федеральным казначейством функций по контролю (анализу) финансовых и хозяйственных операций государственных корпораций (компаний), публично-правовых компаний и хозяйственных обществ, в уставном капитале которых доля прямого или косвенного участия Российской Федерации превышает 50 процентов, на основании поручений Президента Российской Федерации, Правительства Российской Федерации, Министра финансов Российской Федерации»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396500" y="5456105"/>
              <a:ext cx="3520464" cy="1301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50" b="1" dirty="0" smtClean="0"/>
                <a:t>ПРИКАЗ МИНФИНА РОССИИ ОТ 25.04.2023 № 55Н </a:t>
              </a:r>
            </a:p>
            <a:p>
              <a:pPr algn="just"/>
              <a:r>
                <a:rPr lang="ru-RU" sz="1050" i="1" dirty="0" smtClean="0"/>
                <a:t>«</a:t>
              </a:r>
              <a:r>
                <a:rPr lang="ru-RU" sz="1050" i="1" dirty="0"/>
                <a:t>Об утверждении </a:t>
              </a:r>
              <a:r>
                <a:rPr lang="ru-RU" sz="1050" b="1" i="1" dirty="0">
                  <a:solidFill>
                    <a:srgbClr val="FF0000"/>
                  </a:solidFill>
                </a:rPr>
                <a:t>дополнительных форм отчетности о результатах контрольной деятельности </a:t>
              </a:r>
              <a:r>
                <a:rPr lang="ru-RU" sz="1050" i="1" dirty="0"/>
                <a:t>органа внутреннего государственного (муниципального) финансового контроля и порядка их составления»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96501" y="3883109"/>
              <a:ext cx="3312369" cy="1604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50" b="1" dirty="0" smtClean="0"/>
                <a:t>ПРИКАЗ МИНФИНА РОССИИ </a:t>
              </a:r>
            </a:p>
            <a:p>
              <a:pPr algn="just"/>
              <a:r>
                <a:rPr lang="ru-RU" sz="1050" i="1" dirty="0" smtClean="0"/>
                <a:t>«</a:t>
              </a:r>
              <a:r>
                <a:rPr lang="ru-RU" sz="1050" i="1" dirty="0"/>
                <a:t>Об </a:t>
              </a:r>
              <a:r>
                <a:rPr lang="ru-RU" sz="1050" b="1" i="1" dirty="0">
                  <a:solidFill>
                    <a:srgbClr val="FF0000"/>
                  </a:solidFill>
                </a:rPr>
                <a:t>утверждении методических рекомендаций</a:t>
              </a:r>
              <a:r>
                <a:rPr lang="ru-RU" sz="1050" i="1" dirty="0"/>
                <a:t> по оценке действий объекта внутреннего государственного (муниципального) финансового контроля в целях подтверждения признаков </a:t>
              </a:r>
              <a:r>
                <a:rPr lang="ru-RU" sz="1050" b="1" i="1" dirty="0">
                  <a:solidFill>
                    <a:srgbClr val="FF0000"/>
                  </a:solidFill>
                </a:rPr>
                <a:t>неправомерного использования бюджетных средств </a:t>
              </a:r>
              <a:r>
                <a:rPr lang="ru-RU" sz="1050" i="1" dirty="0"/>
                <a:t>и определения их последствий</a:t>
              </a:r>
              <a:r>
                <a:rPr lang="ru-RU" sz="1050" i="1" dirty="0" smtClean="0"/>
                <a:t>»</a:t>
              </a:r>
              <a:endParaRPr lang="ru-RU" sz="1050" i="1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066298" y="131457"/>
            <a:ext cx="6103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ПРАВОВЫХ АКТОВ МИНФИНА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2023 ГОДУ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534" y="5112378"/>
            <a:ext cx="245324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/>
              <a:t>ПРОЕКТ ПРИКАЗА МИНФИНА РОССИИ </a:t>
            </a:r>
          </a:p>
          <a:p>
            <a:pPr algn="just"/>
            <a:r>
              <a:rPr lang="ru-RU" sz="1050" i="1" dirty="0" smtClean="0"/>
              <a:t>«О </a:t>
            </a:r>
            <a:r>
              <a:rPr lang="ru-RU" sz="1050" i="1" dirty="0"/>
              <a:t>внесении изменений в Порядок проведения Федеральным казначейством </a:t>
            </a:r>
            <a:r>
              <a:rPr lang="ru-RU" sz="1050" i="1" dirty="0" smtClean="0"/>
              <a:t>анализа исполнения</a:t>
            </a:r>
          </a:p>
          <a:p>
            <a:pPr algn="just"/>
            <a:r>
              <a:rPr lang="ru-RU" sz="1050" i="1" dirty="0"/>
              <a:t>б</a:t>
            </a:r>
            <a:r>
              <a:rPr lang="ru-RU" sz="1050" i="1" dirty="0" smtClean="0"/>
              <a:t>юджетных полномочий органов внутреннего государственного (муниципального) финансового контроля, утв. приказом Минфина России от 31.12.2019 № 263н»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102819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2469" y="836712"/>
            <a:ext cx="3660586" cy="668834"/>
            <a:chOff x="90266" y="365900"/>
            <a:chExt cx="4043457" cy="100326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90266" y="365900"/>
              <a:ext cx="4043457" cy="1003263"/>
            </a:xfrm>
            <a:prstGeom prst="roundRect">
              <a:avLst/>
            </a:prstGeom>
            <a:solidFill>
              <a:srgbClr val="007B87">
                <a:lumMod val="5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7" name="Скругленный прямоугольник 4"/>
            <p:cNvSpPr txBox="1"/>
            <p:nvPr/>
          </p:nvSpPr>
          <p:spPr>
            <a:xfrm>
              <a:off x="139241" y="414875"/>
              <a:ext cx="3945507" cy="9053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Статья 34 БК РФ + Статья 12 44-ФЗ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082052" y="836712"/>
            <a:ext cx="3660586" cy="668834"/>
            <a:chOff x="90266" y="365900"/>
            <a:chExt cx="4043457" cy="1003263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90266" y="365900"/>
              <a:ext cx="4043457" cy="1003263"/>
            </a:xfrm>
            <a:prstGeom prst="roundRect">
              <a:avLst/>
            </a:prstGeom>
            <a:solidFill>
              <a:srgbClr val="007B87">
                <a:lumMod val="5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5" name="Скругленный прямоугольник 4"/>
            <p:cNvSpPr txBox="1"/>
            <p:nvPr/>
          </p:nvSpPr>
          <p:spPr>
            <a:xfrm>
              <a:off x="139241" y="414876"/>
              <a:ext cx="3945507" cy="9053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Статья 38 БК РФ. Принцип адресности и целевого характера бюджетных средств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682469" y="1643615"/>
            <a:ext cx="3660586" cy="48604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B8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Неэффективное использование бюджетных средств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82052" y="1643615"/>
            <a:ext cx="3660586" cy="48604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B8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Нецелевое использование бюджетных средств</a:t>
            </a:r>
          </a:p>
        </p:txBody>
      </p:sp>
      <p:sp>
        <p:nvSpPr>
          <p:cNvPr id="10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2275478" y="5407916"/>
            <a:ext cx="1081258" cy="447951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КоАП РФ</a:t>
            </a:r>
          </a:p>
        </p:txBody>
      </p:sp>
      <p:sp>
        <p:nvSpPr>
          <p:cNvPr id="11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7214748" y="2717193"/>
            <a:ext cx="1228731" cy="457927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6688023" y="594098"/>
            <a:ext cx="432674" cy="3832224"/>
          </a:xfrm>
          <a:prstGeom prst="rightBrace">
            <a:avLst/>
          </a:prstGeom>
          <a:noFill/>
          <a:ln w="12700" cap="flat" cmpd="sng" algn="ctr">
            <a:solidFill>
              <a:srgbClr val="007B8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41304" y="2968630"/>
            <a:ext cx="2230696" cy="2082421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B8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положений Бюджетного кодекса РФ;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положений 44-ФЗ;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Правил предоставления средств из бюджетов бюджетной системы РФ;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договоров (соглашений) 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06428" y="4914218"/>
            <a:ext cx="1462478" cy="77583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Tx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формирования НМЦК 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658531" y="5675269"/>
            <a:ext cx="487537" cy="267312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Скругленный прямоугольник 15"/>
          <p:cNvSpPr/>
          <p:nvPr/>
        </p:nvSpPr>
        <p:spPr>
          <a:xfrm>
            <a:off x="7235694" y="4383515"/>
            <a:ext cx="1462478" cy="77583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Неэффективное использование бюджетных средств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35694" y="5424686"/>
            <a:ext cx="1486984" cy="77583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B87"/>
              </a:buClr>
              <a:buSzPct val="107000"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КоАП (УК) РФ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668061" y="4918113"/>
            <a:ext cx="478008" cy="317316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9" name="Горизонтальный свиток 18"/>
          <p:cNvSpPr/>
          <p:nvPr/>
        </p:nvSpPr>
        <p:spPr>
          <a:xfrm>
            <a:off x="2348290" y="2274620"/>
            <a:ext cx="2202300" cy="668291"/>
          </a:xfrm>
          <a:prstGeom prst="horizontalScroll">
            <a:avLst/>
          </a:prstGeom>
          <a:solidFill>
            <a:srgbClr val="55A67E"/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положений НПА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228954" y="3674869"/>
            <a:ext cx="1453681" cy="1230664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Горизонтальный свиток 20"/>
          <p:cNvSpPr/>
          <p:nvPr/>
        </p:nvSpPr>
        <p:spPr>
          <a:xfrm>
            <a:off x="265171" y="2194587"/>
            <a:ext cx="1968173" cy="1257228"/>
          </a:xfrm>
          <a:prstGeom prst="horizontalScroll">
            <a:avLst/>
          </a:prstGeom>
          <a:solidFill>
            <a:sysClr val="window" lastClr="FFFFFF"/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Нарушения положений НПА отсутствуют (недостатки)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5544" y="3502695"/>
            <a:ext cx="2037559" cy="2950641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1" i="1" u="none" strike="noStrike" kern="0" cap="none" spc="0" normalizeH="0" baseline="0" noProof="0" dirty="0" smtClean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Субъективная оценка неэффективного использования;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Зависит от профессионального суждения об управленческих решениях;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9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Необходимость формирования четких правил предоставления (использования) бюджетных средств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51934" y="3150149"/>
            <a:ext cx="2606436" cy="29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Правовая коллизия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разные определения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88248" y="4089963"/>
            <a:ext cx="3904232" cy="2240631"/>
          </a:xfrm>
          <a:prstGeom prst="roundRect">
            <a:avLst/>
          </a:prstGeom>
          <a:noFill/>
          <a:ln w="25400" cap="flat" cmpd="sng" algn="ctr">
            <a:solidFill>
              <a:srgbClr val="007B87"/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749081" y="5058210"/>
            <a:ext cx="236956" cy="322742"/>
          </a:xfrm>
          <a:prstGeom prst="downArrow">
            <a:avLst/>
          </a:prstGeom>
          <a:solidFill>
            <a:srgbClr val="007B87">
              <a:lumMod val="75000"/>
            </a:srgbClr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991998" y="5059736"/>
            <a:ext cx="236956" cy="322742"/>
          </a:xfrm>
          <a:prstGeom prst="downArrow">
            <a:avLst/>
          </a:prstGeom>
          <a:solidFill>
            <a:srgbClr val="007B87">
              <a:lumMod val="75000"/>
            </a:srgbClr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3426123" y="5407916"/>
            <a:ext cx="1228731" cy="457927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8242" y="5924937"/>
            <a:ext cx="1127413" cy="43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(ст. 7.29.3, 7.32,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15.15.3 – 5, 15.15.15)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79669" y="5935716"/>
            <a:ext cx="649285" cy="261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(ст. 200.4)</a:t>
            </a:r>
          </a:p>
        </p:txBody>
      </p:sp>
      <p:sp>
        <p:nvSpPr>
          <p:cNvPr id="30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5417497" y="2698843"/>
            <a:ext cx="1228731" cy="457927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КоАП РФ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5794" y="2223640"/>
            <a:ext cx="4021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Термин раскрыт в статьях 306.4 БК, 15.14 КоАП, 285 УК</a:t>
            </a:r>
          </a:p>
        </p:txBody>
      </p:sp>
      <p:sp>
        <p:nvSpPr>
          <p:cNvPr id="3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433C5A5B-B194-DD0C-D28D-7313B7CE93C8}"/>
              </a:ext>
            </a:extLst>
          </p:cNvPr>
          <p:cNvSpPr/>
          <p:nvPr/>
        </p:nvSpPr>
        <p:spPr>
          <a:xfrm>
            <a:off x="5416243" y="3185630"/>
            <a:ext cx="1228731" cy="457927"/>
          </a:xfrm>
          <a:prstGeom prst="round2DiagRect">
            <a:avLst>
              <a:gd name="adj1" fmla="val 16667"/>
              <a:gd name="adj2" fmla="val 3313"/>
            </a:avLst>
          </a:prstGeom>
          <a:solidFill>
            <a:sysClr val="window" lastClr="FFFFFF"/>
          </a:solidFill>
          <a:ln w="19050" cap="flat" cmpd="sng" algn="ctr">
            <a:solidFill>
              <a:srgbClr val="A0313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БК РФ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1148676" y="4978015"/>
            <a:ext cx="1308011" cy="887830"/>
          </a:xfrm>
          <a:prstGeom prst="straightConnector1">
            <a:avLst/>
          </a:prstGeom>
          <a:noFill/>
          <a:ln w="15875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Стрелка вниз 42"/>
          <p:cNvSpPr/>
          <p:nvPr/>
        </p:nvSpPr>
        <p:spPr>
          <a:xfrm rot="10800000">
            <a:off x="3364059" y="2129664"/>
            <a:ext cx="236956" cy="226548"/>
          </a:xfrm>
          <a:prstGeom prst="downArrow">
            <a:avLst/>
          </a:prstGeom>
          <a:solidFill>
            <a:srgbClr val="007B87">
              <a:lumMod val="75000"/>
            </a:srgbClr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2762" y="144497"/>
            <a:ext cx="5604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НЕЦЕЛЕВОЕ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НЕЭФФЕКТИВНОЕ ИСПОЛЬЗОВАНИЕ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БЮДЖЕТНЫХ СРЕДСТВ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1214323" y="2107861"/>
            <a:ext cx="236956" cy="226548"/>
          </a:xfrm>
          <a:prstGeom prst="downArrow">
            <a:avLst/>
          </a:prstGeom>
          <a:solidFill>
            <a:srgbClr val="007B87">
              <a:lumMod val="75000"/>
            </a:srgbClr>
          </a:solidFill>
          <a:ln w="12700" cap="flat" cmpd="sng" algn="ctr">
            <a:solidFill>
              <a:srgbClr val="007A3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6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1344" y="3327813"/>
            <a:ext cx="2456656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Нецелевое использование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азные определения в БК, УК, КоАП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6347" y="1084240"/>
            <a:ext cx="3938937" cy="16463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НЕПРАВОМЕРНОЕ ИСПОЛЬЗОВАНИЕ БЮДЖЕТНЫХ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законодательстве термин не раскрыт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63688" y="283172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95936" y="2869650"/>
            <a:ext cx="0" cy="323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604562" y="4926108"/>
            <a:ext cx="4037423" cy="167156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Реальный ущерб – расходы, которые лицо, чье право нарушено, произвело или должно произвести для восстановления права, утрата или повреждение его имущества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07462" y="5312627"/>
            <a:ext cx="3081076" cy="778322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УЩЕРБ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(раскрытие термина на основании ст. 15 ГК РФ)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11089" y="4588159"/>
            <a:ext cx="628663" cy="63822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46347" y="166073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СООТНОШЕНИЕ НЕПРАВОМЕРНОГО,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НЕЦЕЛЕВОГО И НЕЭФФЕКТИВНОГО ИСПОЛЬЗОВАНИЯ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БЮДЖЕТНЫХ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78833" y="3213933"/>
            <a:ext cx="2157871" cy="1646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Неэффективное использование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из-за отдельных нарушений положений НПА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057768" y="4889151"/>
            <a:ext cx="0" cy="35009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781796" y="4887222"/>
            <a:ext cx="175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Статья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15 ГК РФ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388538" y="570178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370036" y="3235119"/>
            <a:ext cx="2573658" cy="1646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Неэффективное использование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из-за отдельных недостатков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финменеджмента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88871" y="1138825"/>
            <a:ext cx="2573658" cy="1646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Иное неправомерное использование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б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юджетных средств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з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 исключением случаев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нецелевого и неэффективного использования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016439" y="1907394"/>
            <a:ext cx="2756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61063" y="2636912"/>
            <a:ext cx="575033" cy="598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764704"/>
            <a:ext cx="8408194" cy="53761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Расходы, которые лицо, чье право нарушено, произвело или должно будет произвести для восстановления нарушенного права -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денежные обязательства (расходы бюджета ППО), которые исполнены или необходимо исполнить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для достижения установленных целей (результатов, показателей), не достигнутых вследствие неправомерного использования бюджетных средств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Утрата или повреждение имущества -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выраженные в денежной форме утрата или повреждение государственного (муниципального) имущества (имущественных и (или) интеллектуальных прав ППО) или утрата средств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640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Термин «УЩЕРБ ППО»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4211960" y="4005064"/>
            <a:ext cx="765799" cy="621783"/>
          </a:xfrm>
          <a:prstGeom prst="math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3" y="4797152"/>
            <a:ext cx="7056785" cy="1584176"/>
          </a:xfrm>
          <a:prstGeom prst="rect">
            <a:avLst/>
          </a:prstGeom>
          <a:noFill/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941168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Непоступление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бюджеты бюджетной системы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енежных средств в связи с нарушением объектом контроля установленных порядка и условий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???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46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4437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УТРАТА СРЕДСТВ БЮДЖЕТА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980728"/>
            <a:ext cx="8408194" cy="53761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Разность между объемом исполненных с нарушением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денежных обязательств и объемом денежных обязательств, который подлежал бы исполнению в соответствии с положениями правовых актов, иных документов –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основани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й предоставления бюджетных средств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Разность между объемом исполненных контрактуемых обязательств и рыночной стоимостью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поставленных товаров, выполненных работ, оказанных услуг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 условии, что данные товары, работы, услуги не соответствуют условиям контракта (имеют худшие характеристики)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Объем завышения исполненных денежных обязательств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вследствие принятых с нарушениями правовых актов действий (решений) по принятию бюджетных обязательств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Иные дополнительные неправомерные расходы бюджета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5600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5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28261</TotalTime>
  <Words>1974</Words>
  <Application>Microsoft Office PowerPoint</Application>
  <PresentationFormat>Экран (4:3)</PresentationFormat>
  <Paragraphs>273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Arial Narrow</vt:lpstr>
      <vt:lpstr>Bahnschrift Condensed</vt:lpstr>
      <vt:lpstr>Calibri</vt:lpstr>
      <vt:lpstr>Courier New</vt:lpstr>
      <vt:lpstr>DINPro-Light</vt:lpstr>
      <vt:lpstr>Georgia</vt:lpstr>
      <vt:lpstr>Segoe UI</vt:lpstr>
      <vt:lpstr>Segoe UI Light</vt:lpstr>
      <vt:lpstr>Times New Roman</vt:lpstr>
      <vt:lpstr>Trebuchet MS</vt:lpstr>
      <vt:lpstr>Wingdings</vt:lpstr>
      <vt:lpstr>Wingdings 2</vt:lpstr>
      <vt:lpstr>1_Office Theme</vt:lpstr>
      <vt:lpstr>4_Office Theme</vt:lpstr>
      <vt:lpstr>25_Городская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БЫЧКОВ СТАНИСЛАВ СЕРГЕЕВИЧ</cp:lastModifiedBy>
  <cp:revision>2773</cp:revision>
  <cp:lastPrinted>2019-11-08T09:47:46Z</cp:lastPrinted>
  <dcterms:created xsi:type="dcterms:W3CDTF">2016-03-17T09:44:54Z</dcterms:created>
  <dcterms:modified xsi:type="dcterms:W3CDTF">2023-06-07T19:00:33Z</dcterms:modified>
</cp:coreProperties>
</file>